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" charset="1" panose="02000000000000000000"/>
      <p:regular r:id="rId10"/>
    </p:embeddedFont>
    <p:embeddedFont>
      <p:font typeface="Anton" charset="1" panose="00000500000000000000"/>
      <p:regular r:id="rId11"/>
    </p:embeddedFont>
    <p:embeddedFont>
      <p:font typeface="Anton Italics" charset="1" panose="00000500000000000000"/>
      <p:regular r:id="rId12"/>
    </p:embeddedFont>
    <p:embeddedFont>
      <p:font typeface="Play" charset="1" panose="00000500000000000000"/>
      <p:regular r:id="rId13"/>
    </p:embeddedFont>
    <p:embeddedFont>
      <p:font typeface="Play Bold" charset="1" panose="00000800000000000000"/>
      <p:regular r:id="rId14"/>
    </p:embeddedFont>
    <p:embeddedFont>
      <p:font typeface="Cooper BT Bold" charset="1" panose="0208080404030B020404"/>
      <p:regular r:id="rId15"/>
    </p:embeddedFont>
    <p:embeddedFont>
      <p:font typeface="Cooper BT Bold Italics" charset="1" panose="0208080405030B090404"/>
      <p:regular r:id="rId16"/>
    </p:embeddedFont>
    <p:embeddedFont>
      <p:font typeface="Cooper BT Light" charset="1" panose="0208050304030B020404"/>
      <p:regular r:id="rId17"/>
    </p:embeddedFont>
    <p:embeddedFont>
      <p:font typeface="Cooper BT Light Italics" charset="1" panose="0208050304030B090404"/>
      <p:regular r:id="rId18"/>
    </p:embeddedFont>
    <p:embeddedFont>
      <p:font typeface="Cooper BT Medium" charset="1" panose="0208060305030B020404"/>
      <p:regular r:id="rId19"/>
    </p:embeddedFont>
    <p:embeddedFont>
      <p:font typeface="Cooper BT Medium Italics" charset="1" panose="0208060305030B090404"/>
      <p:regular r:id="rId20"/>
    </p:embeddedFont>
    <p:embeddedFont>
      <p:font typeface="Cooper BT Heavy" charset="1" panose="0208090404030B020404"/>
      <p:regular r:id="rId21"/>
    </p:embeddedFont>
    <p:embeddedFont>
      <p:font typeface="Cooper BT Heavy Italics" charset="1" panose="0208090405030B090404"/>
      <p:regular r:id="rId22"/>
    </p:embeddedFont>
    <p:embeddedFont>
      <p:font typeface="Prompt" charset="1" panose="00000500000000000000"/>
      <p:regular r:id="rId23"/>
    </p:embeddedFont>
    <p:embeddedFont>
      <p:font typeface="Prompt Bold" charset="1" panose="00000800000000000000"/>
      <p:regular r:id="rId24"/>
    </p:embeddedFont>
    <p:embeddedFont>
      <p:font typeface="Prompt Italics" charset="1" panose="00000500000000000000"/>
      <p:regular r:id="rId25"/>
    </p:embeddedFont>
    <p:embeddedFont>
      <p:font typeface="Prompt Bold Italics" charset="1" panose="00000800000000000000"/>
      <p:regular r:id="rId26"/>
    </p:embeddedFont>
    <p:embeddedFont>
      <p:font typeface="Prompt Thin" charset="1" panose="00000200000000000000"/>
      <p:regular r:id="rId27"/>
    </p:embeddedFont>
    <p:embeddedFont>
      <p:font typeface="Prompt Thin Italics" charset="1" panose="00000200000000000000"/>
      <p:regular r:id="rId28"/>
    </p:embeddedFont>
    <p:embeddedFont>
      <p:font typeface="Prompt Extra-Light" charset="1" panose="00000300000000000000"/>
      <p:regular r:id="rId29"/>
    </p:embeddedFont>
    <p:embeddedFont>
      <p:font typeface="Prompt Extra-Light Italics" charset="1" panose="00000300000000000000"/>
      <p:regular r:id="rId30"/>
    </p:embeddedFont>
    <p:embeddedFont>
      <p:font typeface="Prompt Light" charset="1" panose="00000400000000000000"/>
      <p:regular r:id="rId31"/>
    </p:embeddedFont>
    <p:embeddedFont>
      <p:font typeface="Prompt Light Italics" charset="1" panose="00000400000000000000"/>
      <p:regular r:id="rId32"/>
    </p:embeddedFont>
    <p:embeddedFont>
      <p:font typeface="Prompt Medium" charset="1" panose="00000600000000000000"/>
      <p:regular r:id="rId33"/>
    </p:embeddedFont>
    <p:embeddedFont>
      <p:font typeface="Prompt Medium Italics" charset="1" panose="00000600000000000000"/>
      <p:regular r:id="rId34"/>
    </p:embeddedFont>
    <p:embeddedFont>
      <p:font typeface="Prompt Semi-Bold" charset="1" panose="00000700000000000000"/>
      <p:regular r:id="rId35"/>
    </p:embeddedFont>
    <p:embeddedFont>
      <p:font typeface="Prompt Semi-Bold Italics" charset="1" panose="00000700000000000000"/>
      <p:regular r:id="rId36"/>
    </p:embeddedFont>
    <p:embeddedFont>
      <p:font typeface="Prompt Ultra-Bold" charset="1" panose="00000900000000000000"/>
      <p:regular r:id="rId37"/>
    </p:embeddedFont>
    <p:embeddedFont>
      <p:font typeface="Prompt Ultra-Bold Italics" charset="1" panose="00000900000000000000"/>
      <p:regular r:id="rId38"/>
    </p:embeddedFont>
    <p:embeddedFont>
      <p:font typeface="Prompt Heavy" charset="1" panose="00000A00000000000000"/>
      <p:regular r:id="rId39"/>
    </p:embeddedFont>
    <p:embeddedFont>
      <p:font typeface="Prompt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57310" y="-4652932"/>
            <a:ext cx="5923779" cy="6801834"/>
          </a:xfrm>
          <a:custGeom>
            <a:avLst/>
            <a:gdLst/>
            <a:ahLst/>
            <a:cxnLst/>
            <a:rect r="r" b="b" t="t" l="l"/>
            <a:pathLst>
              <a:path h="6801834" w="5923779">
                <a:moveTo>
                  <a:pt x="0" y="0"/>
                </a:moveTo>
                <a:lnTo>
                  <a:pt x="5923779" y="0"/>
                </a:lnTo>
                <a:lnTo>
                  <a:pt x="5923779" y="6801834"/>
                </a:lnTo>
                <a:lnTo>
                  <a:pt x="0" y="6801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36430">
            <a:off x="16976488" y="-754844"/>
            <a:ext cx="3266386" cy="3266386"/>
          </a:xfrm>
          <a:custGeom>
            <a:avLst/>
            <a:gdLst/>
            <a:ahLst/>
            <a:cxnLst/>
            <a:rect r="r" b="b" t="t" l="l"/>
            <a:pathLst>
              <a:path h="3266386" w="3266386">
                <a:moveTo>
                  <a:pt x="0" y="0"/>
                </a:moveTo>
                <a:lnTo>
                  <a:pt x="3266386" y="0"/>
                </a:lnTo>
                <a:lnTo>
                  <a:pt x="3266386" y="3266386"/>
                </a:lnTo>
                <a:lnTo>
                  <a:pt x="0" y="326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2836" y="7427904"/>
            <a:ext cx="4472609" cy="4114800"/>
          </a:xfrm>
          <a:custGeom>
            <a:avLst/>
            <a:gdLst/>
            <a:ahLst/>
            <a:cxnLst/>
            <a:rect r="r" b="b" t="t" l="l"/>
            <a:pathLst>
              <a:path h="4114800" w="4472609">
                <a:moveTo>
                  <a:pt x="0" y="0"/>
                </a:moveTo>
                <a:lnTo>
                  <a:pt x="4472609" y="0"/>
                </a:lnTo>
                <a:lnTo>
                  <a:pt x="44726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04878" y="7200900"/>
            <a:ext cx="3284359" cy="4114800"/>
          </a:xfrm>
          <a:custGeom>
            <a:avLst/>
            <a:gdLst/>
            <a:ahLst/>
            <a:cxnLst/>
            <a:rect r="r" b="b" t="t" l="l"/>
            <a:pathLst>
              <a:path h="4114800" w="3284359">
                <a:moveTo>
                  <a:pt x="0" y="0"/>
                </a:moveTo>
                <a:lnTo>
                  <a:pt x="3284358" y="0"/>
                </a:lnTo>
                <a:lnTo>
                  <a:pt x="3284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0134" y="2909280"/>
            <a:ext cx="11243881" cy="298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30"/>
              </a:lnSpc>
            </a:pPr>
            <a:r>
              <a:rPr lang="en-US" sz="20845" spc="-333">
                <a:solidFill>
                  <a:srgbClr val="F4F6FC"/>
                </a:solidFill>
                <a:latin typeface="Play Bold"/>
              </a:rPr>
              <a:t>welcome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9458">
            <a:off x="4085267" y="3940827"/>
            <a:ext cx="8472847" cy="4791010"/>
          </a:xfrm>
          <a:custGeom>
            <a:avLst/>
            <a:gdLst/>
            <a:ahLst/>
            <a:cxnLst/>
            <a:rect r="r" b="b" t="t" l="l"/>
            <a:pathLst>
              <a:path h="4791010" w="8472847">
                <a:moveTo>
                  <a:pt x="0" y="0"/>
                </a:moveTo>
                <a:lnTo>
                  <a:pt x="8472847" y="0"/>
                </a:lnTo>
                <a:lnTo>
                  <a:pt x="8472847" y="4791010"/>
                </a:lnTo>
                <a:lnTo>
                  <a:pt x="0" y="4791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0433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11004" y="-346954"/>
            <a:ext cx="1970937" cy="2751308"/>
          </a:xfrm>
          <a:custGeom>
            <a:avLst/>
            <a:gdLst/>
            <a:ahLst/>
            <a:cxnLst/>
            <a:rect r="r" b="b" t="t" l="l"/>
            <a:pathLst>
              <a:path h="2751308" w="1970937">
                <a:moveTo>
                  <a:pt x="0" y="0"/>
                </a:moveTo>
                <a:lnTo>
                  <a:pt x="1970937" y="0"/>
                </a:lnTo>
                <a:lnTo>
                  <a:pt x="1970937" y="2751308"/>
                </a:lnTo>
                <a:lnTo>
                  <a:pt x="0" y="2751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0472" y="8374489"/>
            <a:ext cx="1970937" cy="2751308"/>
          </a:xfrm>
          <a:custGeom>
            <a:avLst/>
            <a:gdLst/>
            <a:ahLst/>
            <a:cxnLst/>
            <a:rect r="r" b="b" t="t" l="l"/>
            <a:pathLst>
              <a:path h="2751308" w="1970937">
                <a:moveTo>
                  <a:pt x="0" y="0"/>
                </a:moveTo>
                <a:lnTo>
                  <a:pt x="1970937" y="0"/>
                </a:lnTo>
                <a:lnTo>
                  <a:pt x="1970937" y="2751308"/>
                </a:lnTo>
                <a:lnTo>
                  <a:pt x="0" y="2751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9650" y="711690"/>
            <a:ext cx="13464081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F4F6FC"/>
                </a:solidFill>
                <a:latin typeface="Fredoka"/>
              </a:rPr>
              <a:t>QUESTION AND ANSWER SESSION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7787490">
            <a:off x="16486212" y="6614316"/>
            <a:ext cx="5427832" cy="6271655"/>
          </a:xfrm>
          <a:custGeom>
            <a:avLst/>
            <a:gdLst/>
            <a:ahLst/>
            <a:cxnLst/>
            <a:rect r="r" b="b" t="t" l="l"/>
            <a:pathLst>
              <a:path h="6271655" w="5427832">
                <a:moveTo>
                  <a:pt x="0" y="0"/>
                </a:moveTo>
                <a:lnTo>
                  <a:pt x="5427832" y="0"/>
                </a:lnTo>
                <a:lnTo>
                  <a:pt x="5427832" y="6271654"/>
                </a:lnTo>
                <a:lnTo>
                  <a:pt x="0" y="62716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98972">
            <a:off x="16341224" y="7320210"/>
            <a:ext cx="5427832" cy="6271655"/>
          </a:xfrm>
          <a:custGeom>
            <a:avLst/>
            <a:gdLst/>
            <a:ahLst/>
            <a:cxnLst/>
            <a:rect r="r" b="b" t="t" l="l"/>
            <a:pathLst>
              <a:path h="6271655" w="5427832">
                <a:moveTo>
                  <a:pt x="0" y="0"/>
                </a:moveTo>
                <a:lnTo>
                  <a:pt x="5427832" y="0"/>
                </a:lnTo>
                <a:lnTo>
                  <a:pt x="5427832" y="6271654"/>
                </a:lnTo>
                <a:lnTo>
                  <a:pt x="0" y="627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13280" y="-346954"/>
            <a:ext cx="1915911" cy="2751308"/>
          </a:xfrm>
          <a:custGeom>
            <a:avLst/>
            <a:gdLst/>
            <a:ahLst/>
            <a:cxnLst/>
            <a:rect r="r" b="b" t="t" l="l"/>
            <a:pathLst>
              <a:path h="2751308" w="1915911">
                <a:moveTo>
                  <a:pt x="0" y="0"/>
                </a:moveTo>
                <a:lnTo>
                  <a:pt x="1915911" y="0"/>
                </a:lnTo>
                <a:lnTo>
                  <a:pt x="1915911" y="2751308"/>
                </a:lnTo>
                <a:lnTo>
                  <a:pt x="0" y="2751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17063" y="-177917"/>
            <a:ext cx="1970937" cy="2751308"/>
          </a:xfrm>
          <a:custGeom>
            <a:avLst/>
            <a:gdLst/>
            <a:ahLst/>
            <a:cxnLst/>
            <a:rect r="r" b="b" t="t" l="l"/>
            <a:pathLst>
              <a:path h="2751308" w="1970937">
                <a:moveTo>
                  <a:pt x="0" y="0"/>
                </a:moveTo>
                <a:lnTo>
                  <a:pt x="1970937" y="0"/>
                </a:lnTo>
                <a:lnTo>
                  <a:pt x="1970937" y="2751308"/>
                </a:lnTo>
                <a:lnTo>
                  <a:pt x="0" y="2751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3565" y="8017461"/>
            <a:ext cx="2100502" cy="2100502"/>
          </a:xfrm>
          <a:custGeom>
            <a:avLst/>
            <a:gdLst/>
            <a:ahLst/>
            <a:cxnLst/>
            <a:rect r="r" b="b" t="t" l="l"/>
            <a:pathLst>
              <a:path h="2100502" w="2100502">
                <a:moveTo>
                  <a:pt x="0" y="0"/>
                </a:moveTo>
                <a:lnTo>
                  <a:pt x="2100502" y="0"/>
                </a:lnTo>
                <a:lnTo>
                  <a:pt x="2100502" y="2100502"/>
                </a:lnTo>
                <a:lnTo>
                  <a:pt x="0" y="210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3816" y="3269947"/>
            <a:ext cx="16608521" cy="291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09"/>
              </a:lnSpc>
            </a:pPr>
            <a:r>
              <a:rPr lang="en-US" sz="16935">
                <a:solidFill>
                  <a:srgbClr val="F4F6FC"/>
                </a:solidFill>
                <a:latin typeface="Cooper B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064873" y="0"/>
            <a:ext cx="7223127" cy="8049701"/>
          </a:xfrm>
          <a:prstGeom prst="rect">
            <a:avLst/>
          </a:prstGeom>
          <a:solidFill>
            <a:srgbClr val="F4F6FC"/>
          </a:solid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1714547" y="623933"/>
            <a:ext cx="5923779" cy="6801834"/>
          </a:xfrm>
          <a:custGeom>
            <a:avLst/>
            <a:gdLst/>
            <a:ahLst/>
            <a:cxnLst/>
            <a:rect r="r" b="b" t="t" l="l"/>
            <a:pathLst>
              <a:path h="6801834" w="5923779">
                <a:moveTo>
                  <a:pt x="0" y="0"/>
                </a:moveTo>
                <a:lnTo>
                  <a:pt x="5923779" y="0"/>
                </a:lnTo>
                <a:lnTo>
                  <a:pt x="5923779" y="6801835"/>
                </a:lnTo>
                <a:lnTo>
                  <a:pt x="0" y="680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0" y="8049701"/>
            <a:ext cx="18288000" cy="0"/>
          </a:xfrm>
          <a:prstGeom prst="line">
            <a:avLst/>
          </a:prstGeom>
          <a:ln cap="flat" w="19050">
            <a:solidFill>
              <a:srgbClr val="F4F6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134734" y="8171102"/>
            <a:ext cx="1928880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4F6FC"/>
                </a:solidFill>
                <a:latin typeface="Play"/>
              </a:rPr>
              <a:t>Presented by: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9745" y="1215361"/>
            <a:ext cx="15166126" cy="480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69"/>
              </a:lnSpc>
            </a:pPr>
            <a:r>
              <a:rPr lang="en-US" sz="17062" spc="-273">
                <a:solidFill>
                  <a:srgbClr val="F4F6FC"/>
                </a:solidFill>
                <a:latin typeface="Play Bold"/>
              </a:rPr>
              <a:t>Roadside Scenario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64873" y="8677197"/>
            <a:ext cx="7223127" cy="142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02"/>
              </a:lnSpc>
            </a:pPr>
            <a:r>
              <a:rPr lang="en-US" sz="2715">
                <a:solidFill>
                  <a:srgbClr val="F4F6FC"/>
                </a:solidFill>
                <a:latin typeface="Play"/>
              </a:rPr>
              <a:t>Shariful islam sajib sarker  </a:t>
            </a:r>
            <a:r>
              <a:rPr lang="en-US" sz="2715">
                <a:solidFill>
                  <a:srgbClr val="F4F6FC"/>
                </a:solidFill>
                <a:latin typeface="Play"/>
              </a:rPr>
              <a:t> id: 2125051016     </a:t>
            </a:r>
          </a:p>
          <a:p>
            <a:pPr algn="r">
              <a:lnSpc>
                <a:spcPts val="3802"/>
              </a:lnSpc>
            </a:pPr>
            <a:r>
              <a:rPr lang="en-US" sz="2715">
                <a:solidFill>
                  <a:srgbClr val="F4F6FC"/>
                </a:solidFill>
                <a:latin typeface="Play"/>
              </a:rPr>
              <a:t>Mehadi hasan                         id: 2125051003     </a:t>
            </a:r>
          </a:p>
          <a:p>
            <a:pPr algn="r">
              <a:lnSpc>
                <a:spcPts val="3802"/>
              </a:lnSpc>
            </a:pPr>
            <a:r>
              <a:rPr lang="en-US" sz="2715">
                <a:solidFill>
                  <a:srgbClr val="F4F6FC"/>
                </a:solidFill>
                <a:latin typeface="Play"/>
              </a:rPr>
              <a:t>Nibir dewan                             id: 2125051020   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05795" y="-1552150"/>
            <a:ext cx="8617561" cy="13556505"/>
            <a:chOff x="0" y="0"/>
            <a:chExt cx="11490081" cy="1807534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4375679" y="0"/>
              <a:ext cx="7114402" cy="8220422"/>
            </a:xfrm>
            <a:custGeom>
              <a:avLst/>
              <a:gdLst/>
              <a:ahLst/>
              <a:cxnLst/>
              <a:rect r="r" b="b" t="t" l="l"/>
              <a:pathLst>
                <a:path h="8220422" w="7114402">
                  <a:moveTo>
                    <a:pt x="7114402" y="0"/>
                  </a:moveTo>
                  <a:lnTo>
                    <a:pt x="0" y="0"/>
                  </a:lnTo>
                  <a:lnTo>
                    <a:pt x="0" y="8220422"/>
                  </a:lnTo>
                  <a:lnTo>
                    <a:pt x="7114402" y="8220422"/>
                  </a:lnTo>
                  <a:lnTo>
                    <a:pt x="71144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8909197"/>
              <a:ext cx="7932880" cy="9166143"/>
            </a:xfrm>
            <a:custGeom>
              <a:avLst/>
              <a:gdLst/>
              <a:ahLst/>
              <a:cxnLst/>
              <a:rect r="r" b="b" t="t" l="l"/>
              <a:pathLst>
                <a:path h="9166143" w="7932880">
                  <a:moveTo>
                    <a:pt x="7932880" y="0"/>
                  </a:moveTo>
                  <a:lnTo>
                    <a:pt x="0" y="0"/>
                  </a:lnTo>
                  <a:lnTo>
                    <a:pt x="0" y="9166143"/>
                  </a:lnTo>
                  <a:lnTo>
                    <a:pt x="7932880" y="9166143"/>
                  </a:lnTo>
                  <a:lnTo>
                    <a:pt x="793288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6512" y="682707"/>
            <a:ext cx="10371278" cy="4543396"/>
            <a:chOff x="0" y="0"/>
            <a:chExt cx="13828370" cy="605786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0025"/>
              <a:ext cx="13828370" cy="1784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09"/>
                </a:lnSpc>
              </a:pPr>
              <a:r>
                <a:rPr lang="en-US" sz="9803">
                  <a:solidFill>
                    <a:srgbClr val="F4F6FC"/>
                  </a:solidFill>
                  <a:latin typeface="Play Bold"/>
                </a:rPr>
                <a:t>     introduction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836809"/>
              <a:ext cx="13828370" cy="2221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40793" indent="-370396" lvl="1">
                <a:lnSpc>
                  <a:spcPts val="4460"/>
                </a:lnSpc>
                <a:buFont typeface="Arial"/>
                <a:buChar char="•"/>
              </a:pPr>
              <a:r>
                <a:rPr lang="en-US" sz="3431">
                  <a:solidFill>
                    <a:srgbClr val="F4F6FC"/>
                  </a:solidFill>
                  <a:latin typeface="Play"/>
                </a:rPr>
                <a:t>The roadside scenario project aims to simulate a typical scene along a road, showcasing various elements commonly found in such environments.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27768" y="2968710"/>
            <a:ext cx="10231532" cy="628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7825" indent="-458912" lvl="1">
              <a:lnSpc>
                <a:spcPts val="5526"/>
              </a:lnSpc>
              <a:buFont typeface="Arial"/>
              <a:buChar char="•"/>
            </a:pPr>
            <a:r>
              <a:rPr lang="en-US" sz="4251">
                <a:solidFill>
                  <a:srgbClr val="F4F6FC"/>
                </a:solidFill>
                <a:latin typeface="Play"/>
              </a:rPr>
              <a:t>To create a visually engaging representation of a roadside scene using graphics.h.</a:t>
            </a:r>
          </a:p>
          <a:p>
            <a:pPr algn="l">
              <a:lnSpc>
                <a:spcPts val="5526"/>
              </a:lnSpc>
            </a:pPr>
          </a:p>
          <a:p>
            <a:pPr algn="l" marL="917825" indent="-458912" lvl="1">
              <a:lnSpc>
                <a:spcPts val="5526"/>
              </a:lnSpc>
              <a:buFont typeface="Arial"/>
              <a:buChar char="•"/>
            </a:pPr>
            <a:r>
              <a:rPr lang="en-US" sz="4251">
                <a:solidFill>
                  <a:srgbClr val="F4F6FC"/>
                </a:solidFill>
                <a:latin typeface="Play"/>
              </a:rPr>
              <a:t>To demonstrate the capability of graphics.h in rendering realistic environments.</a:t>
            </a:r>
          </a:p>
          <a:p>
            <a:pPr algn="l">
              <a:lnSpc>
                <a:spcPts val="5526"/>
              </a:lnSpc>
            </a:pPr>
          </a:p>
          <a:p>
            <a:pPr algn="l">
              <a:lnSpc>
                <a:spcPts val="552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67077" y="1608026"/>
            <a:ext cx="5039658" cy="7070949"/>
          </a:xfrm>
          <a:custGeom>
            <a:avLst/>
            <a:gdLst/>
            <a:ahLst/>
            <a:cxnLst/>
            <a:rect r="r" b="b" t="t" l="l"/>
            <a:pathLst>
              <a:path h="7070949" w="5039658">
                <a:moveTo>
                  <a:pt x="0" y="0"/>
                </a:moveTo>
                <a:lnTo>
                  <a:pt x="5039658" y="0"/>
                </a:lnTo>
                <a:lnTo>
                  <a:pt x="5039658" y="7070948"/>
                </a:lnTo>
                <a:lnTo>
                  <a:pt x="0" y="7070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70324" y="933450"/>
            <a:ext cx="4646295" cy="132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8"/>
              </a:lnSpc>
              <a:spcBef>
                <a:spcPct val="0"/>
              </a:spcBef>
            </a:pPr>
            <a:r>
              <a:rPr lang="en-US" sz="8090" u="sng">
                <a:solidFill>
                  <a:srgbClr val="F4F6FC"/>
                </a:solidFill>
                <a:latin typeface="Play"/>
              </a:rPr>
              <a:t>objectives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5515" y="583248"/>
            <a:ext cx="12401862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9"/>
              </a:lnSpc>
            </a:pPr>
            <a:r>
              <a:rPr lang="en-US" sz="8000">
                <a:solidFill>
                  <a:srgbClr val="CAE8FF"/>
                </a:solidFill>
                <a:latin typeface="Play Bold"/>
              </a:rPr>
              <a:t>Project Work Description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50773" y="2494342"/>
            <a:ext cx="16108527" cy="5879501"/>
            <a:chOff x="0" y="0"/>
            <a:chExt cx="21478036" cy="783933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530051" cy="1530051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6F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129672"/>
              <a:ext cx="1530051" cy="11539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16"/>
                </a:lnSpc>
              </a:pPr>
              <a:r>
                <a:rPr lang="en-US" sz="5226" spc="-78">
                  <a:solidFill>
                    <a:srgbClr val="12229D"/>
                  </a:solidFill>
                  <a:latin typeface="Prompt Semi-Bold"/>
                </a:rPr>
                <a:t>1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2846665"/>
              <a:ext cx="1530051" cy="153005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6FC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2976337"/>
              <a:ext cx="1530051" cy="11539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16"/>
                </a:lnSpc>
              </a:pPr>
              <a:r>
                <a:rPr lang="en-US" sz="5226" spc="-78">
                  <a:solidFill>
                    <a:srgbClr val="12229D"/>
                  </a:solidFill>
                  <a:latin typeface="Prompt Semi-Bold"/>
                </a:rPr>
                <a:t>2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5693331"/>
              <a:ext cx="1530051" cy="153005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6F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5823002"/>
              <a:ext cx="1530051" cy="11539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16"/>
                </a:lnSpc>
              </a:pPr>
              <a:r>
                <a:rPr lang="en-US" sz="5226" spc="-78">
                  <a:solidFill>
                    <a:srgbClr val="12229D"/>
                  </a:solidFill>
                  <a:latin typeface="Prompt Semi-Bold"/>
                </a:rPr>
                <a:t>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77010" y="-53460"/>
              <a:ext cx="19701026" cy="2203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2081" indent="-346040" lvl="1">
                <a:lnSpc>
                  <a:spcPts val="4487"/>
                </a:lnSpc>
                <a:buFont typeface="Arial"/>
                <a:buChar char="•"/>
              </a:pPr>
              <a:r>
                <a:rPr lang="en-US" sz="3205" spc="-48">
                  <a:solidFill>
                    <a:srgbClr val="F4F6FC"/>
                  </a:solidFill>
                  <a:latin typeface="Prompt"/>
                </a:rPr>
                <a:t>The project utilizes graphics.h library in C++ to draw and animate various components of the roadside scene.</a:t>
              </a:r>
            </a:p>
            <a:p>
              <a:pPr algn="l">
                <a:lnSpc>
                  <a:spcPts val="4487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77010" y="2791360"/>
              <a:ext cx="19701026" cy="2203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2081" indent="-346040" lvl="1">
                <a:lnSpc>
                  <a:spcPts val="4487"/>
                </a:lnSpc>
                <a:buFont typeface="Arial"/>
                <a:buChar char="•"/>
              </a:pPr>
              <a:r>
                <a:rPr lang="en-US" sz="3205" spc="-48">
                  <a:solidFill>
                    <a:srgbClr val="F4F6FC"/>
                  </a:solidFill>
                  <a:latin typeface="Prompt"/>
                </a:rPr>
                <a:t>Components include roads, vehicles, buildings, trees, and other objects commonly found alongside roads.</a:t>
              </a:r>
            </a:p>
            <a:p>
              <a:pPr algn="l">
                <a:lnSpc>
                  <a:spcPts val="4487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77010" y="5636181"/>
              <a:ext cx="19701026" cy="2203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2081" indent="-346040" lvl="1">
                <a:lnSpc>
                  <a:spcPts val="4487"/>
                </a:lnSpc>
                <a:buFont typeface="Arial"/>
                <a:buChar char="•"/>
              </a:pPr>
              <a:r>
                <a:rPr lang="en-US" sz="3205" spc="-48">
                  <a:solidFill>
                    <a:srgbClr val="F4F6FC"/>
                  </a:solidFill>
                  <a:latin typeface="Prompt"/>
                </a:rPr>
                <a:t>Different graphical functions are used to create and animate each element, providing a static representation of a roadside scenario.</a:t>
              </a:r>
            </a:p>
            <a:p>
              <a:pPr algn="l">
                <a:lnSpc>
                  <a:spcPts val="4487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6994" y="8657102"/>
            <a:ext cx="2016269" cy="2016269"/>
          </a:xfrm>
          <a:custGeom>
            <a:avLst/>
            <a:gdLst/>
            <a:ahLst/>
            <a:cxnLst/>
            <a:rect r="r" b="b" t="t" l="l"/>
            <a:pathLst>
              <a:path h="2016269" w="2016269">
                <a:moveTo>
                  <a:pt x="0" y="0"/>
                </a:moveTo>
                <a:lnTo>
                  <a:pt x="2016269" y="0"/>
                </a:lnTo>
                <a:lnTo>
                  <a:pt x="2016269" y="2016268"/>
                </a:lnTo>
                <a:lnTo>
                  <a:pt x="0" y="201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33897" y="8232105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62597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83585">
            <a:off x="14978194" y="73627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7858" y="377166"/>
            <a:ext cx="9922191" cy="124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5"/>
              </a:lnSpc>
            </a:pPr>
            <a:r>
              <a:rPr lang="en-US" sz="7339" u="sng">
                <a:solidFill>
                  <a:srgbClr val="F4F6FC"/>
                </a:solidFill>
                <a:latin typeface="Anton"/>
              </a:rPr>
              <a:t>graphical 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9040" y="2291170"/>
            <a:ext cx="17398960" cy="672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0269" indent="-455134" lvl="1">
              <a:lnSpc>
                <a:spcPts val="5902"/>
              </a:lnSpc>
              <a:buAutoNum type="arabicPeriod" startAt="1"/>
            </a:pPr>
            <a:r>
              <a:rPr lang="en-US" sz="4216" spc="-63">
                <a:solidFill>
                  <a:srgbClr val="F4F6FC"/>
                </a:solidFill>
                <a:latin typeface="Prompt"/>
              </a:rPr>
              <a:t>line(): Draws a line between two specified points.</a:t>
            </a:r>
          </a:p>
          <a:p>
            <a:pPr algn="l" marL="910269" indent="-455134" lvl="1">
              <a:lnSpc>
                <a:spcPts val="5902"/>
              </a:lnSpc>
              <a:buAutoNum type="arabicPeriod" startAt="1"/>
            </a:pPr>
            <a:r>
              <a:rPr lang="en-US" sz="4216" spc="-63">
                <a:solidFill>
                  <a:srgbClr val="F4F6FC"/>
                </a:solidFill>
                <a:latin typeface="Prompt"/>
              </a:rPr>
              <a:t>circle(): Draws a circle with a specified center and radius.</a:t>
            </a:r>
          </a:p>
          <a:p>
            <a:pPr algn="l" marL="910269" indent="-455134" lvl="1">
              <a:lnSpc>
                <a:spcPts val="5902"/>
              </a:lnSpc>
              <a:buAutoNum type="arabicPeriod" startAt="1"/>
            </a:pPr>
            <a:r>
              <a:rPr lang="en-US" sz="4216" spc="-63">
                <a:solidFill>
                  <a:srgbClr val="F4F6FC"/>
                </a:solidFill>
                <a:latin typeface="Prompt"/>
              </a:rPr>
              <a:t>rectangle(): Draws a rectangle with specified coordinates.</a:t>
            </a:r>
          </a:p>
          <a:p>
            <a:pPr algn="l" marL="910269" indent="-455134" lvl="1">
              <a:lnSpc>
                <a:spcPts val="5902"/>
              </a:lnSpc>
              <a:buAutoNum type="arabicPeriod" startAt="1"/>
            </a:pPr>
            <a:r>
              <a:rPr lang="en-US" sz="4216" spc="-63">
                <a:solidFill>
                  <a:srgbClr val="F4F6FC"/>
                </a:solidFill>
                <a:latin typeface="Prompt"/>
              </a:rPr>
              <a:t>ellipse(): Draws an ellipse with a specified center and radii.</a:t>
            </a:r>
          </a:p>
          <a:p>
            <a:pPr algn="l" marL="910269" indent="-455134" lvl="1">
              <a:lnSpc>
                <a:spcPts val="5902"/>
              </a:lnSpc>
              <a:buAutoNum type="arabicPeriod" startAt="1"/>
            </a:pPr>
            <a:r>
              <a:rPr lang="en-US" sz="4216" spc="-63">
                <a:solidFill>
                  <a:srgbClr val="F4F6FC"/>
                </a:solidFill>
                <a:latin typeface="Prompt"/>
              </a:rPr>
              <a:t>setcolor(): set color of the line</a:t>
            </a:r>
          </a:p>
          <a:p>
            <a:pPr algn="l" marL="910269" indent="-455134" lvl="1">
              <a:lnSpc>
                <a:spcPts val="5902"/>
              </a:lnSpc>
              <a:buAutoNum type="arabicPeriod" startAt="1"/>
            </a:pPr>
            <a:r>
              <a:rPr lang="en-US" sz="4216" spc="-63">
                <a:solidFill>
                  <a:srgbClr val="F4F6FC"/>
                </a:solidFill>
                <a:latin typeface="Prompt"/>
              </a:rPr>
              <a:t>setfillstyle(): set color of the specified area</a:t>
            </a:r>
          </a:p>
          <a:p>
            <a:pPr algn="l" marL="910269" indent="-455134" lvl="1">
              <a:lnSpc>
                <a:spcPts val="5902"/>
              </a:lnSpc>
              <a:buAutoNum type="arabicPeriod" startAt="1"/>
            </a:pPr>
            <a:r>
              <a:rPr lang="en-US" sz="4216" spc="-63">
                <a:solidFill>
                  <a:srgbClr val="F4F6FC"/>
                </a:solidFill>
                <a:latin typeface="Prompt"/>
              </a:rPr>
              <a:t>floodfill(): select the for coloring</a:t>
            </a:r>
          </a:p>
          <a:p>
            <a:pPr algn="l">
              <a:lnSpc>
                <a:spcPts val="5902"/>
              </a:lnSpc>
            </a:pPr>
          </a:p>
          <a:p>
            <a:pPr algn="l">
              <a:lnSpc>
                <a:spcPts val="590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668" y="1895630"/>
            <a:ext cx="15210997" cy="7652448"/>
          </a:xfrm>
          <a:custGeom>
            <a:avLst/>
            <a:gdLst/>
            <a:ahLst/>
            <a:cxnLst/>
            <a:rect r="r" b="b" t="t" l="l"/>
            <a:pathLst>
              <a:path h="7652448" w="15210997">
                <a:moveTo>
                  <a:pt x="0" y="0"/>
                </a:moveTo>
                <a:lnTo>
                  <a:pt x="15210997" y="0"/>
                </a:lnTo>
                <a:lnTo>
                  <a:pt x="15210997" y="7652448"/>
                </a:lnTo>
                <a:lnTo>
                  <a:pt x="0" y="765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8" r="-198" b="-30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02551" y="7490678"/>
            <a:ext cx="6963508" cy="4114800"/>
          </a:xfrm>
          <a:custGeom>
            <a:avLst/>
            <a:gdLst/>
            <a:ahLst/>
            <a:cxnLst/>
            <a:rect r="r" b="b" t="t" l="l"/>
            <a:pathLst>
              <a:path h="4114800" w="6963508">
                <a:moveTo>
                  <a:pt x="0" y="0"/>
                </a:moveTo>
                <a:lnTo>
                  <a:pt x="6963508" y="0"/>
                </a:lnTo>
                <a:lnTo>
                  <a:pt x="6963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48416" y="6614179"/>
            <a:ext cx="3549015" cy="4114800"/>
          </a:xfrm>
          <a:custGeom>
            <a:avLst/>
            <a:gdLst/>
            <a:ahLst/>
            <a:cxnLst/>
            <a:rect r="r" b="b" t="t" l="l"/>
            <a:pathLst>
              <a:path h="4114800" w="3549015">
                <a:moveTo>
                  <a:pt x="0" y="0"/>
                </a:moveTo>
                <a:lnTo>
                  <a:pt x="3549015" y="0"/>
                </a:lnTo>
                <a:lnTo>
                  <a:pt x="35490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-325513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562" y="205613"/>
            <a:ext cx="1051590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F4F6FC"/>
                </a:solidFill>
                <a:latin typeface="Anton"/>
              </a:rPr>
              <a:t>project presentation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5959" y="193353"/>
            <a:ext cx="4174503" cy="5994717"/>
          </a:xfrm>
          <a:custGeom>
            <a:avLst/>
            <a:gdLst/>
            <a:ahLst/>
            <a:cxnLst/>
            <a:rect r="r" b="b" t="t" l="l"/>
            <a:pathLst>
              <a:path h="5994717" w="4174503">
                <a:moveTo>
                  <a:pt x="0" y="0"/>
                </a:moveTo>
                <a:lnTo>
                  <a:pt x="4174503" y="0"/>
                </a:lnTo>
                <a:lnTo>
                  <a:pt x="4174503" y="5994717"/>
                </a:lnTo>
                <a:lnTo>
                  <a:pt x="0" y="5994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9402" y="334987"/>
            <a:ext cx="16683264" cy="124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2"/>
              </a:lnSpc>
            </a:pPr>
            <a:r>
              <a:rPr lang="en-US" sz="7251" u="sng">
                <a:solidFill>
                  <a:srgbClr val="F4F6FC"/>
                </a:solidFill>
                <a:latin typeface="Anton"/>
              </a:rPr>
              <a:t>Limitations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1263" y="5724461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spc="-70" u="sng">
                <a:solidFill>
                  <a:srgbClr val="F4F6FC"/>
                </a:solidFill>
                <a:latin typeface="Prompt Semi-Bold"/>
              </a:rPr>
              <a:t>Platform dependency: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7364" y="3490450"/>
            <a:ext cx="15009114" cy="260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3701" spc="-55">
                <a:solidFill>
                  <a:srgbClr val="F4F6FC"/>
                </a:solidFill>
                <a:latin typeface="Prompt"/>
              </a:rPr>
              <a:t>graphics.h is a basic graphics library and may not support advanced features like realistic textures, shading, or complex animations.</a:t>
            </a:r>
          </a:p>
          <a:p>
            <a:pPr algn="l">
              <a:lnSpc>
                <a:spcPts val="518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77364" y="6721901"/>
            <a:ext cx="14847341" cy="192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3661" spc="-54">
                <a:solidFill>
                  <a:srgbClr val="F4F6FC"/>
                </a:solidFill>
                <a:latin typeface="Prompt"/>
              </a:rPr>
              <a:t>The project may only run on systems supporting the BGI graphics driver used by graphics.h, limiting its portability.</a:t>
            </a:r>
          </a:p>
          <a:p>
            <a:pPr algn="l">
              <a:lnSpc>
                <a:spcPts val="512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51263" y="2417957"/>
            <a:ext cx="10734465" cy="870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3"/>
              </a:lnSpc>
            </a:pPr>
            <a:r>
              <a:rPr lang="en-US" sz="5095" spc="-76" u="sng">
                <a:solidFill>
                  <a:srgbClr val="F4F6FC"/>
                </a:solidFill>
                <a:latin typeface="Prompt Semi-Bold"/>
              </a:rPr>
              <a:t>Limited graphical capabilities: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17063" y="7535692"/>
            <a:ext cx="1970937" cy="2751308"/>
          </a:xfrm>
          <a:custGeom>
            <a:avLst/>
            <a:gdLst/>
            <a:ahLst/>
            <a:cxnLst/>
            <a:rect r="r" b="b" t="t" l="l"/>
            <a:pathLst>
              <a:path h="2751308" w="1970937">
                <a:moveTo>
                  <a:pt x="0" y="0"/>
                </a:moveTo>
                <a:lnTo>
                  <a:pt x="1970937" y="0"/>
                </a:lnTo>
                <a:lnTo>
                  <a:pt x="1970937" y="2751308"/>
                </a:lnTo>
                <a:lnTo>
                  <a:pt x="0" y="275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82490" y="-726859"/>
            <a:ext cx="2024551" cy="2840569"/>
          </a:xfrm>
          <a:custGeom>
            <a:avLst/>
            <a:gdLst/>
            <a:ahLst/>
            <a:cxnLst/>
            <a:rect r="r" b="b" t="t" l="l"/>
            <a:pathLst>
              <a:path h="2840569" w="2024551">
                <a:moveTo>
                  <a:pt x="0" y="0"/>
                </a:moveTo>
                <a:lnTo>
                  <a:pt x="2024551" y="0"/>
                </a:lnTo>
                <a:lnTo>
                  <a:pt x="2024551" y="2840569"/>
                </a:lnTo>
                <a:lnTo>
                  <a:pt x="0" y="2840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6865" y="3089457"/>
            <a:ext cx="16014270" cy="530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4894" indent="-407447" lvl="1">
              <a:lnSpc>
                <a:spcPts val="5284"/>
              </a:lnSpc>
              <a:buFont typeface="Arial"/>
              <a:buChar char="•"/>
            </a:pPr>
            <a:r>
              <a:rPr lang="en-US" sz="3774" spc="-56">
                <a:solidFill>
                  <a:srgbClr val="F4F6FC"/>
                </a:solidFill>
                <a:latin typeface="Prompt"/>
              </a:rPr>
              <a:t>The roadside scenario project demonstrates the potential of graphics.h library in creating simple yet visually appealing graphical representations.</a:t>
            </a:r>
          </a:p>
          <a:p>
            <a:pPr algn="l">
              <a:lnSpc>
                <a:spcPts val="5284"/>
              </a:lnSpc>
            </a:pPr>
          </a:p>
          <a:p>
            <a:pPr algn="l" marL="814894" indent="-407447" lvl="1">
              <a:lnSpc>
                <a:spcPts val="5284"/>
              </a:lnSpc>
              <a:buFont typeface="Arial"/>
              <a:buChar char="•"/>
            </a:pPr>
            <a:r>
              <a:rPr lang="en-US" sz="3774" spc="-56">
                <a:solidFill>
                  <a:srgbClr val="F4F6FC"/>
                </a:solidFill>
                <a:latin typeface="Prompt"/>
              </a:rPr>
              <a:t>While it may have limitations, it serves as a starting point for exploring basic graphics programming and understanding fundamental concepts of computer graphics.</a:t>
            </a:r>
          </a:p>
          <a:p>
            <a:pPr algn="l">
              <a:lnSpc>
                <a:spcPts val="528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399192" y="663861"/>
            <a:ext cx="12571029" cy="137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1"/>
              </a:lnSpc>
            </a:pPr>
            <a:r>
              <a:rPr lang="en-US" sz="8051" u="sng">
                <a:solidFill>
                  <a:srgbClr val="F4F6FC"/>
                </a:solidFill>
                <a:latin typeface="Anton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DAGENDdNu0o</dc:identifier>
  <dcterms:modified xsi:type="dcterms:W3CDTF">2011-08-01T06:04:30Z</dcterms:modified>
  <cp:revision>1</cp:revision>
  <dc:title>road side</dc:title>
</cp:coreProperties>
</file>